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32" r:id="rId3"/>
    <p:sldId id="257" r:id="rId4"/>
    <p:sldId id="262" r:id="rId5"/>
    <p:sldId id="260" r:id="rId6"/>
    <p:sldId id="309" r:id="rId7"/>
    <p:sldId id="263" r:id="rId8"/>
    <p:sldId id="326" r:id="rId9"/>
    <p:sldId id="333" r:id="rId10"/>
    <p:sldId id="334" r:id="rId11"/>
    <p:sldId id="337" r:id="rId12"/>
    <p:sldId id="335" r:id="rId13"/>
    <p:sldId id="336" r:id="rId14"/>
    <p:sldId id="339" r:id="rId15"/>
    <p:sldId id="338" r:id="rId16"/>
    <p:sldId id="341" r:id="rId17"/>
    <p:sldId id="340" r:id="rId18"/>
    <p:sldId id="342" r:id="rId19"/>
    <p:sldId id="344" r:id="rId20"/>
    <p:sldId id="345" r:id="rId21"/>
    <p:sldId id="343" r:id="rId22"/>
    <p:sldId id="347" r:id="rId23"/>
    <p:sldId id="348" r:id="rId24"/>
    <p:sldId id="346" r:id="rId25"/>
    <p:sldId id="349" r:id="rId26"/>
    <p:sldId id="350" r:id="rId27"/>
    <p:sldId id="353" r:id="rId28"/>
    <p:sldId id="352" r:id="rId29"/>
    <p:sldId id="328" r:id="rId30"/>
    <p:sldId id="356" r:id="rId31"/>
    <p:sldId id="355" r:id="rId32"/>
    <p:sldId id="354" r:id="rId33"/>
    <p:sldId id="357" r:id="rId34"/>
    <p:sldId id="358" r:id="rId35"/>
    <p:sldId id="359" r:id="rId36"/>
    <p:sldId id="351" r:id="rId37"/>
    <p:sldId id="362" r:id="rId38"/>
    <p:sldId id="360" r:id="rId39"/>
    <p:sldId id="361" r:id="rId40"/>
    <p:sldId id="363" r:id="rId41"/>
    <p:sldId id="36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85994"/>
  </p:normalViewPr>
  <p:slideViewPr>
    <p:cSldViewPr snapToGrid="0">
      <p:cViewPr varScale="1">
        <p:scale>
          <a:sx n="98" d="100"/>
          <a:sy n="98" d="100"/>
        </p:scale>
        <p:origin x="3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pan.baidu.com/s/1c0ex3H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pan.baidu.com/s/1kTtImV1" TargetMode="External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72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第一个列表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</a:t>
            </a:r>
            <a:r>
              <a:rPr lang="zh-CN" altLang="en-US" sz="28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选择屏幕种类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快照 2015-05-15 上午10.45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66" y="1931218"/>
            <a:ext cx="6413500" cy="4483100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2825262" y="2848708"/>
            <a:ext cx="1735015" cy="1289538"/>
          </a:xfrm>
          <a:prstGeom prst="wedgeEllipseCallout">
            <a:avLst>
              <a:gd name="adj1" fmla="val 96830"/>
              <a:gd name="adj2" fmla="val 3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所有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iPhone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的竖屏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1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2825262" y="2848708"/>
            <a:ext cx="1735015" cy="1289538"/>
          </a:xfrm>
          <a:prstGeom prst="wedgeEllipseCallout">
            <a:avLst>
              <a:gd name="adj1" fmla="val 119127"/>
              <a:gd name="adj2" fmla="val 35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选中拖动到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Storyboard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上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pic>
        <p:nvPicPr>
          <p:cNvPr id="4" name="图片 3" descr="屏幕快照 2015-05-15 上午10.49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08" y="2394438"/>
            <a:ext cx="3263900" cy="312420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3360127" y="5216770"/>
            <a:ext cx="1735015" cy="1289538"/>
          </a:xfrm>
          <a:prstGeom prst="wedgeEllipseCallout">
            <a:avLst>
              <a:gd name="adj1" fmla="val 104262"/>
              <a:gd name="adj2" fmla="val -36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输入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table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43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快照 2015-05-15 上午10.52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41" y="1633743"/>
            <a:ext cx="4058770" cy="51657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拖动居中对齐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2151530" y="2848707"/>
            <a:ext cx="2408748" cy="1427457"/>
          </a:xfrm>
          <a:prstGeom prst="wedgeEllipseCallout">
            <a:avLst>
              <a:gd name="adj1" fmla="val 148758"/>
              <a:gd name="adj2" fmla="val 449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拖动充满屏幕直到同时有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水平和垂直线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增加原型单元格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20" y="2893647"/>
            <a:ext cx="3302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0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as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35975"/>
            <a:ext cx="10058400" cy="33973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设置单元格样式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9571765" y="1230614"/>
            <a:ext cx="1735015" cy="1289538"/>
          </a:xfrm>
          <a:prstGeom prst="wedgeEllipseCallout">
            <a:avLst>
              <a:gd name="adj1" fmla="val -38981"/>
              <a:gd name="adj2" fmla="val 90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将单元格样式设为“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Basic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”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10286725" y="3934642"/>
            <a:ext cx="1735015" cy="1289538"/>
          </a:xfrm>
          <a:prstGeom prst="wedgeEllipseCallout">
            <a:avLst>
              <a:gd name="adj1" fmla="val -96413"/>
              <a:gd name="adj2" fmla="val -74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用于识别单元格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1781032" y="5117494"/>
            <a:ext cx="2046278" cy="1415522"/>
          </a:xfrm>
          <a:prstGeom prst="wedgeEllipseCallout">
            <a:avLst>
              <a:gd name="adj1" fmla="val -25231"/>
              <a:gd name="adj2" fmla="val -123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大纲视图中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选中单元格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4969708" y="5328510"/>
            <a:ext cx="2046278" cy="1415522"/>
          </a:xfrm>
          <a:prstGeom prst="wedgeEllipseCallout">
            <a:avLst>
              <a:gd name="adj1" fmla="val -5752"/>
              <a:gd name="adj2" fmla="val -3702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运行！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506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ru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94" y="1753754"/>
            <a:ext cx="2734408" cy="502402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7440828" y="2684788"/>
            <a:ext cx="2046278" cy="1415522"/>
          </a:xfrm>
          <a:prstGeom prst="wedgeEllipseCallout">
            <a:avLst>
              <a:gd name="adj1" fmla="val -5752"/>
              <a:gd name="adj2" fmla="val -3702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兰亭黑-简 纤黑" charset="-122"/>
                <a:ea typeface="兰亭黑-简 纤黑" charset="-122"/>
                <a:cs typeface="兰亭黑-简 纤黑" charset="-122"/>
              </a:rPr>
              <a:t>空列表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接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下来，</a:t>
            </a:r>
          </a:p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填充数据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1781032" y="5117494"/>
            <a:ext cx="2046278" cy="1415522"/>
          </a:xfrm>
          <a:prstGeom prst="wedgeEllipseCallout">
            <a:avLst>
              <a:gd name="adj1" fmla="val 97336"/>
              <a:gd name="adj2" fmla="val 39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表格不会占据整个屏幕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72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lassn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08" y="3023071"/>
            <a:ext cx="6000707" cy="217898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2235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和协议（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6563" y="1887282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）包含一系列开发用的基础框架（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）。一个框架是相似功能类（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）的集合。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2597830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相关的类集合。提供和管理构建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相关的类。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6563" y="3198829"/>
            <a:ext cx="782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控件库所有元素都是此框架提供。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之前的按钮（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）、标签（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显示名：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类名：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157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ddproto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09" y="1633743"/>
            <a:ext cx="8609135" cy="5081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ViewController.swift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8569570" y="2114345"/>
            <a:ext cx="2602524" cy="1289538"/>
          </a:xfrm>
          <a:prstGeom prst="wedgeEllipseCallout">
            <a:avLst>
              <a:gd name="adj1" fmla="val -75242"/>
              <a:gd name="adj2" fmla="val 8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添加短句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0" y="4529298"/>
            <a:ext cx="2602524" cy="1289538"/>
          </a:xfrm>
          <a:prstGeom prst="wedgeEllipseCallout">
            <a:avLst>
              <a:gd name="adj1" fmla="val 6289"/>
              <a:gd name="adj2" fmla="val -88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提示出错，点击显示详细错误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776295" y="4869268"/>
            <a:ext cx="2813181" cy="1660486"/>
          </a:xfrm>
          <a:prstGeom prst="wedgeEllipseCallout">
            <a:avLst>
              <a:gd name="adj1" fmla="val -33801"/>
              <a:gd name="adj2" fmla="val -8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提示出错，点击显示详细错误</a:t>
            </a:r>
          </a:p>
          <a:p>
            <a:pPr algn="ctr"/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why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？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765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列表视图的协议（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563" y="1887282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中的协议。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0009" y="2696174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要让列表视图显示数据，必须遵从一组预定义的协议和提供一个对象（这里是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）去实现所有要实现的显示数据方法。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3809866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什么是协议？为什么要协议？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09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563" y="1887282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现实中，我们依赖各种代理、中介来完成一些事，以节约时间甚至完成自身根本无法达成的事情。房屋中介、招聘网站、留学中介、非诚勿扰等等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0009" y="2696174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你招聘了一个设计师来设计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，在他干活之前你要提供需求比如公司名称、经营理念、颜色偏好等。 但你太忙了，你把需求告诉秘书，委托秘书去执行。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3809866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 就是这个 设计师，可以轻松灵活展示各种不同的数据。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比如国家列表、联系人列表；或者本章中例子中的带缩略图的餐馆列表。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8286" y="4640855"/>
            <a:ext cx="782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他需要一个代理，提供需求信息：</a:t>
            </a:r>
          </a:p>
          <a:p>
            <a:endParaRPr lang="zh-CN" altLang="en-US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列表显示几行？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数据是什么？ 比如第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行显示什么， 第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行显示什么？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16563" y="5951080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像秘书一样，充当这个代理来提供需求。</a:t>
            </a:r>
          </a:p>
        </p:txBody>
      </p:sp>
    </p:spTree>
    <p:extLst>
      <p:ext uri="{BB962C8B-B14F-4D97-AF65-F5344CB8AC3E}">
        <p14:creationId xmlns:p14="http://schemas.microsoft.com/office/powerpoint/2010/main" val="433573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5 上午9.26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6154"/>
            <a:ext cx="8990062" cy="58967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7785" y="1875692"/>
            <a:ext cx="2848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“Everything is easier said than done. Wanting something is easy. Saying something is easy. The challenge and the reward </a:t>
            </a:r>
            <a:endParaRPr lang="en-US" altLang="zh-CN" dirty="0"/>
          </a:p>
          <a:p>
            <a:r>
              <a:rPr lang="en-US" altLang="zh-CN" b="1" dirty="0"/>
              <a:t>are in the doing.” </a:t>
            </a:r>
            <a:endParaRPr lang="en-US" altLang="zh-CN" dirty="0"/>
          </a:p>
          <a:p>
            <a:r>
              <a:rPr lang="zh-CN" altLang="en-US" i="1" dirty="0" smtClean="0"/>
              <a:t>                   </a:t>
            </a:r>
            <a:r>
              <a:rPr lang="en-US" altLang="zh-CN" i="1" dirty="0" smtClean="0"/>
              <a:t>– </a:t>
            </a:r>
            <a:r>
              <a:rPr lang="en-US" altLang="zh-CN" i="1" dirty="0"/>
              <a:t>Steve </a:t>
            </a:r>
            <a:r>
              <a:rPr lang="en-US" altLang="zh-CN" i="1" dirty="0" err="1"/>
              <a:t>Maraboli</a:t>
            </a:r>
            <a:r>
              <a:rPr lang="en-US" altLang="zh-CN" i="1" dirty="0"/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如何提供需求？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563" y="1887282"/>
            <a:ext cx="782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协议是关键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0009" y="2696174"/>
            <a:ext cx="782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必须要实现的方法：</a:t>
            </a:r>
          </a:p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numberOfRowsInSection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列表行数</a:t>
            </a:r>
          </a:p>
          <a:p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每一行显示的单元格是什么样的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6563" y="3809866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处理列表视图的外观，没有强制要实现的方法。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可以管理行高、表格每个区块的表头、表尾，单元格排序等等。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8286" y="4640855"/>
            <a:ext cx="782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ViewController.swift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中定义一个变量保持列表所需数据。</a:t>
            </a:r>
          </a:p>
          <a:p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 err="1"/>
              <a:t>var</a:t>
            </a:r>
            <a:r>
              <a:rPr lang="zh-CN" altLang="en-US" sz="1600" dirty="0"/>
              <a:t> 餐馆 </a:t>
            </a:r>
            <a:r>
              <a:rPr lang="en-US" altLang="zh-CN" sz="1600" dirty="0"/>
              <a:t>= ["</a:t>
            </a:r>
            <a:r>
              <a:rPr lang="zh-CN" altLang="en-US" sz="1600" dirty="0"/>
              <a:t>川香麻辣烫</a:t>
            </a:r>
            <a:r>
              <a:rPr lang="en-US" altLang="zh-CN" sz="1600" dirty="0"/>
              <a:t>","</a:t>
            </a:r>
            <a:r>
              <a:rPr lang="zh-CN" altLang="en-US" sz="1600" dirty="0"/>
              <a:t>乌山烤鱼</a:t>
            </a:r>
            <a:r>
              <a:rPr lang="en-US" altLang="zh-CN" sz="1600" dirty="0"/>
              <a:t>","Starbucks","</a:t>
            </a:r>
            <a:r>
              <a:rPr lang="zh-CN" altLang="en-US" sz="1600" dirty="0"/>
              <a:t>小肥羊</a:t>
            </a:r>
            <a:r>
              <a:rPr lang="en-US" altLang="zh-CN" sz="1600" dirty="0"/>
              <a:t>","</a:t>
            </a:r>
            <a:r>
              <a:rPr lang="zh-CN" altLang="en-US" sz="1600" dirty="0"/>
              <a:t>贺野日本料理</a:t>
            </a:r>
            <a:r>
              <a:rPr lang="en-US" altLang="zh-CN" sz="1600" dirty="0"/>
              <a:t>","</a:t>
            </a:r>
            <a:r>
              <a:rPr lang="zh-CN" altLang="en-US" sz="1600" dirty="0"/>
              <a:t>湘乐汇</a:t>
            </a:r>
            <a:r>
              <a:rPr lang="en-US" altLang="zh-CN" sz="1600" dirty="0"/>
              <a:t>","</a:t>
            </a:r>
            <a:r>
              <a:rPr lang="zh-CN" altLang="en-US" sz="1600" dirty="0"/>
              <a:t>蜀记</a:t>
            </a:r>
            <a:r>
              <a:rPr lang="en-US" altLang="zh-CN" sz="1600" dirty="0"/>
              <a:t>","</a:t>
            </a:r>
            <a:r>
              <a:rPr lang="en-US" altLang="zh-CN" sz="1600" dirty="0" err="1"/>
              <a:t>Coasta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Coffee","DC</a:t>
            </a:r>
            <a:r>
              <a:rPr lang="zh-CN" altLang="en-US" sz="1600" dirty="0"/>
              <a:t>冰激凌</a:t>
            </a:r>
            <a:r>
              <a:rPr lang="en-US" altLang="zh-CN" sz="1600" dirty="0"/>
              <a:t>","</a:t>
            </a:r>
            <a:r>
              <a:rPr lang="zh-CN" altLang="en-US" sz="1600" dirty="0"/>
              <a:t>哈根达斯</a:t>
            </a:r>
            <a:r>
              <a:rPr lang="en-US" altLang="zh-CN" sz="1600" dirty="0"/>
              <a:t>","</a:t>
            </a:r>
            <a:r>
              <a:rPr lang="zh-CN" altLang="en-US" sz="1600" dirty="0"/>
              <a:t>二人转烧烤</a:t>
            </a:r>
            <a:r>
              <a:rPr lang="en-US" altLang="zh-CN" sz="1600" dirty="0"/>
              <a:t>"]</a:t>
            </a:r>
            <a:endParaRPr lang="zh-CN" altLang="en-US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6563" y="5951080"/>
            <a:ext cx="782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上面用了一个数组来保持列表数据。中括号内用逗号分隔。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数组是？ 一组元素集中在一起。每一个元素都有序号，从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开始。</a:t>
            </a:r>
          </a:p>
        </p:txBody>
      </p:sp>
    </p:spTree>
    <p:extLst>
      <p:ext uri="{BB962C8B-B14F-4D97-AF65-F5344CB8AC3E}">
        <p14:creationId xmlns:p14="http://schemas.microsoft.com/office/powerpoint/2010/main" val="234313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476" y="2004336"/>
            <a:ext cx="84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func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tableView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tableView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UITableView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numberOfRowsInSection</a:t>
            </a:r>
            <a:r>
              <a:rPr kumimoji="1" lang="en-US" altLang="zh-CN" dirty="0"/>
              <a:t> section: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) -&gt;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{</a:t>
            </a:r>
          </a:p>
          <a:p>
            <a:r>
              <a:rPr kumimoji="1" lang="en-US" altLang="zh-CN" dirty="0"/>
              <a:t>        return </a:t>
            </a:r>
            <a:r>
              <a:rPr kumimoji="1" lang="zh-CN" altLang="en-US" dirty="0"/>
              <a:t>餐馆</a:t>
            </a:r>
            <a:r>
              <a:rPr kumimoji="1" lang="en-US" altLang="zh-CN" dirty="0"/>
              <a:t>.count</a:t>
            </a:r>
          </a:p>
          <a:p>
            <a:r>
              <a:rPr kumimoji="1" lang="en-US" altLang="zh-CN" dirty="0"/>
              <a:t>    }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04475" y="3113593"/>
            <a:ext cx="843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通知表格的一个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Section(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区块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有多少行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这里默认只有一个区块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949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1029" y="5203824"/>
            <a:ext cx="84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列表每一行显示时都会被执行一次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indexPath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对象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可以得到当前是哪一行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indexPath.row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这样可以从餐馆数组中取回相应的项目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显示到单元格上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cell.textLabel.text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1030" y="1931218"/>
            <a:ext cx="84340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cellForRowAtIndexPath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-&gt; </a:t>
            </a:r>
            <a:r>
              <a:rPr lang="en-US" altLang="zh-CN" dirty="0" err="1"/>
              <a:t>UITableViewCell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let cell = </a:t>
            </a:r>
            <a:r>
              <a:rPr lang="en-US" altLang="zh-CN" dirty="0" err="1"/>
              <a:t>tableView.dequeueReusableCellWithIdentifier</a:t>
            </a:r>
            <a:r>
              <a:rPr lang="en-US" altLang="zh-CN" dirty="0"/>
              <a:t>("Cell", </a:t>
            </a:r>
            <a:r>
              <a:rPr lang="en-US" altLang="zh-CN" dirty="0" err="1"/>
              <a:t>forIndexPath</a:t>
            </a:r>
            <a:r>
              <a:rPr lang="en-US" altLang="zh-CN" dirty="0"/>
              <a:t>: </a:t>
            </a:r>
            <a:r>
              <a:rPr lang="en-US" altLang="zh-CN" dirty="0" err="1"/>
              <a:t>indexPath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</a:t>
            </a:r>
            <a:r>
              <a:rPr lang="en-US" altLang="zh-CN" dirty="0" smtClean="0"/>
              <a:t>cell.</a:t>
            </a:r>
            <a:r>
              <a:rPr lang="en-US" altLang="zh-CN" dirty="0" err="1" smtClean="0"/>
              <a:t>textLabel</a:t>
            </a:r>
            <a:r>
              <a:rPr lang="en-US" altLang="zh-CN" dirty="0" smtClean="0"/>
              <a:t>?.text </a:t>
            </a:r>
            <a:r>
              <a:rPr lang="en-US" altLang="zh-CN" dirty="0"/>
              <a:t>= </a:t>
            </a:r>
            <a:r>
              <a:rPr lang="zh-CN" altLang="en-US" dirty="0"/>
              <a:t>餐馆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return </a:t>
            </a:r>
            <a:r>
              <a:rPr lang="en-US" altLang="zh-CN" dirty="0" smtClean="0"/>
              <a:t>cell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273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dequeueReusableCellWithIdentifier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1031" y="1931218"/>
            <a:ext cx="8434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用来从被回收的单元格队列中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取回一个有标识的单元格</a:t>
            </a: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(“Cell”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之前在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Storyboard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设计时定义过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1031" y="2939402"/>
            <a:ext cx="84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为何回收单元格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?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因为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iPhone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这样的移动设备内存极其有限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画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1000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个单元格显示不如重复使用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10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个更快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用户滑动列表时的体验也更流畅</a:t>
            </a:r>
            <a:r>
              <a:rPr kumimoji="1" lang="en-US" altLang="zh-CN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112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重用单元格演示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26607"/>
              </p:ext>
            </p:extLst>
          </p:nvPr>
        </p:nvGraphicFramePr>
        <p:xfrm>
          <a:off x="3923681" y="2461845"/>
          <a:ext cx="2371611" cy="35348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71611"/>
              </a:tblGrid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川香麻辣烫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乌山烤鱼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Starbucks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小肥羊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贺野日本料理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湘乐汇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Coasta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Coffee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冰激凌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8159"/>
              </p:ext>
            </p:extLst>
          </p:nvPr>
        </p:nvGraphicFramePr>
        <p:xfrm>
          <a:off x="2391866" y="2461845"/>
          <a:ext cx="1826703" cy="3085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703"/>
              </a:tblGrid>
              <a:tr h="44078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1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2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3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4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5</a:t>
                      </a:r>
                      <a:r>
                        <a:rPr lang="zh-CN" altLang="en-US" baseline="0" dirty="0" smtClean="0"/>
                        <a:t>号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440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Cell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号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923681" y="2907322"/>
            <a:ext cx="2371611" cy="22039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91866" y="2012537"/>
            <a:ext cx="1429858" cy="89478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391866" y="5099968"/>
            <a:ext cx="1429858" cy="89478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线形标注 1 (无边框) 12"/>
          <p:cNvSpPr/>
          <p:nvPr/>
        </p:nvSpPr>
        <p:spPr>
          <a:xfrm>
            <a:off x="6994767" y="2754923"/>
            <a:ext cx="2032001" cy="504092"/>
          </a:xfrm>
          <a:prstGeom prst="callout1">
            <a:avLst>
              <a:gd name="adj1" fmla="val 63621"/>
              <a:gd name="adj2" fmla="val 17381"/>
              <a:gd name="adj3" fmla="val 122130"/>
              <a:gd name="adj4" fmla="val -361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accent5"/>
                </a:solidFill>
              </a:rPr>
              <a:t>iPhone</a:t>
            </a:r>
            <a:r>
              <a:rPr kumimoji="1" lang="zh-CN" altLang="en-US" dirty="0" smtClean="0">
                <a:solidFill>
                  <a:schemeClr val="accent5"/>
                </a:solidFill>
              </a:rPr>
              <a:t>屏幕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22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00026 -0.0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2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6.25E-7 -0.063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ru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94" y="1753754"/>
            <a:ext cx="2734408" cy="502402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7649833" y="3429371"/>
            <a:ext cx="2046278" cy="1415522"/>
          </a:xfrm>
          <a:prstGeom prst="wedgeEllipseCallout">
            <a:avLst>
              <a:gd name="adj1" fmla="val -5752"/>
              <a:gd name="adj2" fmla="val -3702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Why?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104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连接数据源和代理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1633743"/>
            <a:ext cx="10058400" cy="49916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ra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8" r="2871" b="30098"/>
          <a:stretch/>
        </p:blipFill>
        <p:spPr>
          <a:xfrm>
            <a:off x="211015" y="1753754"/>
            <a:ext cx="5941162" cy="2947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dataSource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delegate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inkMen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2046580"/>
            <a:ext cx="4759569" cy="1180774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810397" y="2636967"/>
            <a:ext cx="1117941" cy="482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形标注 7"/>
          <p:cNvSpPr/>
          <p:nvPr/>
        </p:nvSpPr>
        <p:spPr>
          <a:xfrm>
            <a:off x="1273829" y="4187778"/>
            <a:ext cx="2474259" cy="1026352"/>
          </a:xfrm>
          <a:prstGeom prst="wedgeEllipseCallout">
            <a:avLst>
              <a:gd name="adj1" fmla="val 32598"/>
              <a:gd name="adj2" fmla="val -960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拖动</a:t>
            </a:r>
            <a:endParaRPr kumimoji="1" lang="zh-CN" altLang="en-US" dirty="0"/>
          </a:p>
        </p:txBody>
      </p:sp>
      <p:pic>
        <p:nvPicPr>
          <p:cNvPr id="9" name="图片 8" descr="linkMen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4222222"/>
            <a:ext cx="4759569" cy="11807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577754" y="2731477"/>
            <a:ext cx="2227384" cy="2461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604394" y="5091037"/>
            <a:ext cx="2227384" cy="2461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5" y="1753754"/>
            <a:ext cx="10496093" cy="3735145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0" y="5608910"/>
            <a:ext cx="2474259" cy="1026352"/>
          </a:xfrm>
          <a:prstGeom prst="wedgeEllipseCallout">
            <a:avLst>
              <a:gd name="adj1" fmla="val 33072"/>
              <a:gd name="adj2" fmla="val -260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右键单击</a:t>
            </a:r>
            <a:endParaRPr kumimoji="1"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9445119" y="330907"/>
            <a:ext cx="2474259" cy="1026352"/>
          </a:xfrm>
          <a:prstGeom prst="wedgeEllipseCallout">
            <a:avLst>
              <a:gd name="adj1" fmla="val 2748"/>
              <a:gd name="adj2" fmla="val 104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连线关系</a:t>
            </a:r>
          </a:p>
          <a:p>
            <a:pPr algn="ctr"/>
            <a:r>
              <a:rPr kumimoji="1" lang="zh-CN" altLang="en-US" dirty="0" smtClean="0"/>
              <a:t>属性分栏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92656" y="40306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92656" y="1727098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建一个简单列表工程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13789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92656" y="3097940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连接数据源和代理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92656" y="4501223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给列表添加布局约束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sh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63" y="1836451"/>
            <a:ext cx="2605454" cy="478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3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添加缩略图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80492" y="2203938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素材下载</a:t>
            </a:r>
            <a:r>
              <a:rPr kumimoji="1" lang="en-US" altLang="zh-CN" dirty="0" smtClean="0"/>
              <a:t>:</a:t>
            </a:r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http://</a:t>
            </a:r>
            <a:r>
              <a:rPr lang="en-US" altLang="zh-CN" dirty="0" err="1">
                <a:hlinkClick r:id="rId4"/>
              </a:rPr>
              <a:t>pan.baidu.com</a:t>
            </a:r>
            <a:r>
              <a:rPr lang="en-US" altLang="zh-CN" dirty="0">
                <a:hlinkClick r:id="rId4"/>
              </a:rPr>
              <a:t>/s/1c0ex3Hm </a:t>
            </a:r>
            <a:r>
              <a:rPr lang="zh-CN" altLang="en-US" dirty="0"/>
              <a:t>密码</a:t>
            </a:r>
            <a:r>
              <a:rPr lang="en-US" altLang="zh-CN" dirty="0"/>
              <a:t>: </a:t>
            </a:r>
            <a:r>
              <a:rPr lang="en-US" altLang="zh-CN" dirty="0" err="1" smtClean="0"/>
              <a:t>qpib</a:t>
            </a:r>
            <a:endParaRPr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restaurant.jpg</a:t>
            </a:r>
            <a:endParaRPr kumimoji="1" lang="zh-CN" altLang="en-US" dirty="0" smtClean="0"/>
          </a:p>
          <a:p>
            <a:r>
              <a:rPr kumimoji="1" lang="en-US" altLang="zh-CN" dirty="0" smtClean="0"/>
              <a:t>restaurant@2x.jpg</a:t>
            </a:r>
            <a:endParaRPr kumimoji="1" lang="zh-CN" altLang="en-US" dirty="0" smtClean="0"/>
          </a:p>
          <a:p>
            <a:r>
              <a:rPr kumimoji="1" lang="en-US" altLang="zh-CN" dirty="0" smtClean="0"/>
              <a:t>restaurant@3x.jpg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27384" y="4126522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2x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iPhone4/4s/5/5s/6</a:t>
            </a:r>
            <a:endParaRPr kumimoji="1" lang="zh-CN" altLang="en-US" dirty="0" smtClean="0"/>
          </a:p>
          <a:p>
            <a:r>
              <a:rPr kumimoji="1" lang="en-US" altLang="zh-CN" dirty="0" smtClean="0"/>
              <a:t>3x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iPhone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添加一套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(Set)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add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726592"/>
            <a:ext cx="10058400" cy="32330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74831" y="230910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套图列表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146430" y="2309106"/>
            <a:ext cx="148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套图查看器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261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查看添加的套图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vie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2389554"/>
            <a:ext cx="7289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0800" y="2414954"/>
            <a:ext cx="6013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ViewController.swift</a:t>
            </a:r>
            <a:r>
              <a:rPr lang="zh-CN" altLang="en-US" dirty="0" smtClean="0"/>
              <a:t>的 </a:t>
            </a:r>
            <a:r>
              <a:rPr lang="en-US" altLang="zh-CN" dirty="0" err="1" smtClean="0"/>
              <a:t>tableView</a:t>
            </a:r>
            <a:r>
              <a:rPr lang="en-US" altLang="zh-CN" dirty="0" smtClean="0"/>
              <a:t>(:_</a:t>
            </a:r>
            <a:r>
              <a:rPr lang="en-US" altLang="zh-CN" dirty="0" err="1" smtClean="0"/>
              <a:t>cellForRowAtIndexPath</a:t>
            </a:r>
            <a:r>
              <a:rPr lang="en-US" altLang="zh-CN" dirty="0" smtClean="0"/>
              <a:t>:)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上一行加上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cell.</a:t>
            </a:r>
            <a:r>
              <a:rPr lang="en-US" altLang="zh-CN" dirty="0" err="1" smtClean="0"/>
              <a:t>imageView</a:t>
            </a:r>
            <a:r>
              <a:rPr lang="en-US" altLang="zh-CN" dirty="0"/>
              <a:t>?.image = </a:t>
            </a:r>
            <a:r>
              <a:rPr lang="en-US" altLang="zh-CN" dirty="0" err="1"/>
              <a:t>UIImage</a:t>
            </a:r>
            <a:r>
              <a:rPr lang="en-US" altLang="zh-CN" dirty="0"/>
              <a:t>(named: "restaurant")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90800" y="4243754"/>
            <a:ext cx="601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UIImage</a:t>
            </a:r>
            <a:r>
              <a:rPr lang="zh-CN" altLang="en-US" dirty="0" smtClean="0"/>
              <a:t>由</a:t>
            </a:r>
            <a:r>
              <a:rPr lang="en-US" altLang="zh-CN" dirty="0" err="1" smtClean="0"/>
              <a:t>UIKit</a:t>
            </a:r>
            <a:r>
              <a:rPr lang="zh-CN" altLang="en-US" dirty="0" smtClean="0"/>
              <a:t>框架提供</a:t>
            </a:r>
            <a:r>
              <a:rPr lang="en-US" altLang="zh-CN" dirty="0" smtClean="0"/>
              <a:t>,</a:t>
            </a:r>
            <a:r>
              <a:rPr lang="zh-CN" altLang="en-US" dirty="0" smtClean="0"/>
              <a:t> 可以从文件中创建图像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</a:p>
          <a:p>
            <a:r>
              <a:rPr lang="zh-CN" altLang="en-US" dirty="0" smtClean="0"/>
              <a:t>传递文件名即可创建图像</a:t>
            </a:r>
            <a:r>
              <a:rPr lang="en-US" altLang="zh-CN" dirty="0" smtClean="0"/>
              <a:t>.</a:t>
            </a:r>
            <a:endParaRPr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590800" y="5359859"/>
            <a:ext cx="601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样式预留缩略图区域</a:t>
            </a:r>
            <a:r>
              <a:rPr lang="en-US" altLang="zh-CN" dirty="0" smtClean="0"/>
              <a:t>.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隐藏状态栏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24683" y="2860431"/>
            <a:ext cx="7242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prefersStatusBarHidden</a:t>
            </a:r>
            <a:r>
              <a:rPr lang="en-US" altLang="zh-CN" dirty="0"/>
              <a:t>() -&gt; </a:t>
            </a:r>
            <a:r>
              <a:rPr lang="en-US" altLang="zh-CN" dirty="0" err="1"/>
              <a:t>Bool</a:t>
            </a:r>
            <a:r>
              <a:rPr lang="en-US" altLang="zh-CN" dirty="0"/>
              <a:t> {</a:t>
            </a:r>
          </a:p>
          <a:p>
            <a:r>
              <a:rPr lang="is-IS" altLang="zh-CN" dirty="0"/>
              <a:t>        return true</a:t>
            </a:r>
          </a:p>
          <a:p>
            <a:r>
              <a:rPr lang="is-IS" altLang="zh-CN" dirty="0"/>
              <a:t>    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85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给列表添加布局约束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3040919021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23" y="1735015"/>
            <a:ext cx="3724649" cy="318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15354" y="3423138"/>
            <a:ext cx="492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少年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我对你的坚持表示敬佩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and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45" y="1931218"/>
            <a:ext cx="6316132" cy="37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让列表充满整个屏幕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con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"/>
          <a:stretch/>
        </p:blipFill>
        <p:spPr>
          <a:xfrm>
            <a:off x="1924683" y="1750319"/>
            <a:ext cx="3568700" cy="5107681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5810397" y="1588639"/>
            <a:ext cx="2993634" cy="1295237"/>
          </a:xfrm>
          <a:prstGeom prst="wedgeEllipseCallout">
            <a:avLst>
              <a:gd name="adj1" fmla="val -115982"/>
              <a:gd name="adj2" fmla="val 2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点击虚线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变实线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288315" y="2446215"/>
            <a:ext cx="1833049" cy="1295237"/>
          </a:xfrm>
          <a:prstGeom prst="wedgeEllipseCallout">
            <a:avLst>
              <a:gd name="adj1" fmla="val 70964"/>
              <a:gd name="adj2" fmla="val -2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上下左右边距均为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0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6747730" y="3656540"/>
            <a:ext cx="3467336" cy="880291"/>
          </a:xfrm>
          <a:prstGeom prst="wedgeEllipseCallout">
            <a:avLst>
              <a:gd name="adj1" fmla="val -112409"/>
              <a:gd name="adj2" fmla="val -34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去勾</a:t>
            </a: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按当前对齐进行约束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747730" y="5590848"/>
            <a:ext cx="3467336" cy="880291"/>
          </a:xfrm>
          <a:prstGeom prst="wedgeEllipseCallout">
            <a:avLst>
              <a:gd name="adj1" fmla="val -109028"/>
              <a:gd name="adj2" fmla="val 19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添加四项约束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每一个单元格不同的图片</a:t>
            </a:r>
          </a:p>
          <a:p>
            <a:endParaRPr lang="zh-CN" altLang="en-US" sz="3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下章介绍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开发中最常用的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彻底理解本章非常重要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的数据通常是从网络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数据库动态获取的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参考工程下载</a:t>
            </a:r>
            <a:r>
              <a:rPr lang="en-US" altLang="zh-CN" sz="32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3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hlinkClick r:id="rId2"/>
              </a:rPr>
              <a:t>http://pan.baidu.com/s/1kTtImV1 </a:t>
            </a:r>
            <a:r>
              <a:rPr lang="zh-CN" altLang="en-US" sz="2000" dirty="0"/>
              <a:t>密码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2t2y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3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已经了解原型设计并有一个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建立一个列表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为吃货点评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打下基础</a:t>
            </a:r>
          </a:p>
        </p:txBody>
      </p:sp>
      <p:pic>
        <p:nvPicPr>
          <p:cNvPr id="4" name="图片 3" descr="屏幕快照 2015-05-15 上午10.11.5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66" y="2164187"/>
            <a:ext cx="5745434" cy="26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什么是一个列表视图？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中是最普遍的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（游戏外）都采用列表视图，展示内容。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列表视图是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的支柱。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：联系人、邮件。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形式：不仅可以显示文字，还可以显示图像。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知名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、微信、网易新闻、淘宝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建一个简单列表工程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05-15 上午10.32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66" y="1651000"/>
            <a:ext cx="9029700" cy="5207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新建单视图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快照 2015-05-15 上午10.34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66" y="1480039"/>
            <a:ext cx="9042400" cy="5257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1218</Words>
  <Application>Microsoft Macintosh PowerPoint</Application>
  <PresentationFormat>宽屏</PresentationFormat>
  <Paragraphs>183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Calibri</vt:lpstr>
      <vt:lpstr>Calibri Light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673</cp:revision>
  <dcterms:created xsi:type="dcterms:W3CDTF">2014-05-16T07:57:58Z</dcterms:created>
  <dcterms:modified xsi:type="dcterms:W3CDTF">2015-10-04T15:45:27Z</dcterms:modified>
</cp:coreProperties>
</file>